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C8049767-43B5-43E2-9750-7750997F7202}">
          <p14:sldIdLst>
            <p14:sldId id="256"/>
            <p14:sldId id="257"/>
            <p14:sldId id="258"/>
            <p14:sldId id="259"/>
            <p14:sldId id="260"/>
            <p14:sldId id="261"/>
            <p14:sldId id="262"/>
            <p14:sldId id="263"/>
            <p14:sldId id="264"/>
          </p14:sldIdLst>
        </p14:section>
        <p14:section name="Sección sin título" id="{8E3F3192-F542-4466-B438-A5D56CC2E3EB}">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810" y="-3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08F222E-A3FE-471F-BB53-0FDE50E79F25}" type="datetimeFigureOut">
              <a:rPr lang="es-CO" smtClean="0"/>
              <a:t>05/10/2013</a:t>
            </a:fld>
            <a:endParaRPr lang="es-CO"/>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CO"/>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EEAB5D4-962D-4F57-B982-24724BE7E28A}" type="slidenum">
              <a:rPr lang="es-CO" smtClean="0"/>
              <a:t>‹Nº›</a:t>
            </a:fld>
            <a:endParaRPr lang="es-CO"/>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08F222E-A3FE-471F-BB53-0FDE50E79F25}" type="datetimeFigureOut">
              <a:rPr lang="es-CO" smtClean="0"/>
              <a:t>05/10/2013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EEAB5D4-962D-4F57-B982-24724BE7E28A}"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08F222E-A3FE-471F-BB53-0FDE50E79F25}" type="datetimeFigureOut">
              <a:rPr lang="es-CO" smtClean="0"/>
              <a:t>05/10/2013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EEAB5D4-962D-4F57-B982-24724BE7E28A}"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08F222E-A3FE-471F-BB53-0FDE50E79F25}" type="datetimeFigureOut">
              <a:rPr lang="es-CO" smtClean="0"/>
              <a:t>05/10/2013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EEAB5D4-962D-4F57-B982-24724BE7E28A}"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08F222E-A3FE-471F-BB53-0FDE50E79F25}" type="datetimeFigureOut">
              <a:rPr lang="es-CO" smtClean="0"/>
              <a:t>05/10/2013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EEAB5D4-962D-4F57-B982-24724BE7E28A}"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808F222E-A3FE-471F-BB53-0FDE50E79F25}" type="datetimeFigureOut">
              <a:rPr lang="es-CO" smtClean="0"/>
              <a:t>05/10/2013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EEAB5D4-962D-4F57-B982-24724BE7E28A}" type="slidenum">
              <a:rPr lang="es-CO" smtClean="0"/>
              <a:t>‹Nº›</a:t>
            </a:fld>
            <a:endParaRPr lang="es-CO"/>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08F222E-A3FE-471F-BB53-0FDE50E79F25}" type="datetimeFigureOut">
              <a:rPr lang="es-CO" smtClean="0"/>
              <a:t>05/10/2013</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3EEAB5D4-962D-4F57-B982-24724BE7E28A}"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808F222E-A3FE-471F-BB53-0FDE50E79F25}" type="datetimeFigureOut">
              <a:rPr lang="es-CO" smtClean="0"/>
              <a:t>05/10/2013</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3EEAB5D4-962D-4F57-B982-24724BE7E28A}"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F222E-A3FE-471F-BB53-0FDE50E79F25}" type="datetimeFigureOut">
              <a:rPr lang="es-CO" smtClean="0"/>
              <a:t>05/10/2013</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3EEAB5D4-962D-4F57-B982-24724BE7E28A}"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08F222E-A3FE-471F-BB53-0FDE50E79F25}" type="datetimeFigureOut">
              <a:rPr lang="es-CO" smtClean="0"/>
              <a:t>05/10/2013</a:t>
            </a:fld>
            <a:endParaRPr lang="es-CO"/>
          </a:p>
        </p:txBody>
      </p:sp>
      <p:sp>
        <p:nvSpPr>
          <p:cNvPr id="7" name="Slide Number Placeholder 6"/>
          <p:cNvSpPr>
            <a:spLocks noGrp="1"/>
          </p:cNvSpPr>
          <p:nvPr>
            <p:ph type="sldNum" sz="quarter" idx="12"/>
          </p:nvPr>
        </p:nvSpPr>
        <p:spPr/>
        <p:txBody>
          <a:bodyPr/>
          <a:lstStyle/>
          <a:p>
            <a:fld id="{3EEAB5D4-962D-4F57-B982-24724BE7E28A}" type="slidenum">
              <a:rPr lang="es-CO" smtClean="0"/>
              <a:t>‹Nº›</a:t>
            </a:fld>
            <a:endParaRPr lang="es-CO"/>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O"/>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08F222E-A3FE-471F-BB53-0FDE50E79F25}" type="datetimeFigureOut">
              <a:rPr lang="es-CO" smtClean="0"/>
              <a:t>05/10/2013</a:t>
            </a:fld>
            <a:endParaRPr lang="es-CO"/>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O"/>
          </a:p>
        </p:txBody>
      </p:sp>
      <p:sp>
        <p:nvSpPr>
          <p:cNvPr id="7" name="Slide Number Placeholder 6"/>
          <p:cNvSpPr>
            <a:spLocks noGrp="1"/>
          </p:cNvSpPr>
          <p:nvPr>
            <p:ph type="sldNum" sz="quarter" idx="12"/>
          </p:nvPr>
        </p:nvSpPr>
        <p:spPr/>
        <p:txBody>
          <a:bodyPr/>
          <a:lstStyle/>
          <a:p>
            <a:fld id="{3EEAB5D4-962D-4F57-B982-24724BE7E28A}"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08F222E-A3FE-471F-BB53-0FDE50E79F25}" type="datetimeFigureOut">
              <a:rPr lang="es-CO" smtClean="0"/>
              <a:t>05/10/2013</a:t>
            </a:fld>
            <a:endParaRPr lang="es-CO"/>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CO"/>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EEAB5D4-962D-4F57-B982-24724BE7E28A}"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dirty="0" smtClean="0"/>
              <a:t>Taller de ejes transversales (ciencias)</a:t>
            </a:r>
            <a:endParaRPr lang="es-CO" dirty="0"/>
          </a:p>
        </p:txBody>
      </p:sp>
      <p:sp>
        <p:nvSpPr>
          <p:cNvPr id="3" name="2 Subtítulo"/>
          <p:cNvSpPr>
            <a:spLocks noGrp="1"/>
          </p:cNvSpPr>
          <p:nvPr>
            <p:ph type="subTitle" idx="1"/>
          </p:nvPr>
        </p:nvSpPr>
        <p:spPr/>
        <p:txBody>
          <a:bodyPr/>
          <a:lstStyle/>
          <a:p>
            <a:r>
              <a:rPr lang="es-CO" dirty="0" smtClean="0"/>
              <a:t>Michelle Estrada V</a:t>
            </a:r>
          </a:p>
          <a:p>
            <a:r>
              <a:rPr lang="es-CO" dirty="0" smtClean="0"/>
              <a:t>Luisa Gaviria</a:t>
            </a:r>
          </a:p>
          <a:p>
            <a:r>
              <a:rPr lang="es-CO" smtClean="0"/>
              <a:t>Vanesa Castrillón</a:t>
            </a:r>
            <a:endParaRPr lang="es-CO" dirty="0"/>
          </a:p>
        </p:txBody>
      </p:sp>
    </p:spTree>
    <p:extLst>
      <p:ext uri="{BB962C8B-B14F-4D97-AF65-F5344CB8AC3E}">
        <p14:creationId xmlns:p14="http://schemas.microsoft.com/office/powerpoint/2010/main" val="4212997277"/>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Bisel"/>
          <p:cNvSpPr/>
          <p:nvPr/>
        </p:nvSpPr>
        <p:spPr>
          <a:xfrm>
            <a:off x="2008563" y="2509417"/>
            <a:ext cx="3859581" cy="2880320"/>
          </a:xfrm>
          <a:prstGeom prst="bevel">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O"/>
          </a:p>
        </p:txBody>
      </p:sp>
      <p:sp>
        <p:nvSpPr>
          <p:cNvPr id="2" name="1 Título"/>
          <p:cNvSpPr>
            <a:spLocks noGrp="1"/>
          </p:cNvSpPr>
          <p:nvPr>
            <p:ph type="title"/>
          </p:nvPr>
        </p:nvSpPr>
        <p:spPr>
          <a:xfrm>
            <a:off x="1043490" y="1027664"/>
            <a:ext cx="7024744" cy="601136"/>
          </a:xfrm>
        </p:spPr>
        <p:txBody>
          <a:bodyPr>
            <a:normAutofit fontScale="90000"/>
          </a:bodyPr>
          <a:lstStyle/>
          <a:p>
            <a:r>
              <a:rPr lang="es-CO" dirty="0" smtClean="0"/>
              <a:t>Año: 2050…</a:t>
            </a:r>
            <a:endParaRPr lang="es-CO"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5756" y="2869456"/>
            <a:ext cx="3168352" cy="214849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3 Conector recto"/>
          <p:cNvCxnSpPr/>
          <p:nvPr/>
        </p:nvCxnSpPr>
        <p:spPr>
          <a:xfrm flipV="1">
            <a:off x="2180816" y="1825153"/>
            <a:ext cx="1800200" cy="684264"/>
          </a:xfrm>
          <a:prstGeom prst="line">
            <a:avLst/>
          </a:prstGeom>
        </p:spPr>
        <p:style>
          <a:lnRef idx="3">
            <a:schemeClr val="dk1"/>
          </a:lnRef>
          <a:fillRef idx="0">
            <a:schemeClr val="dk1"/>
          </a:fillRef>
          <a:effectRef idx="2">
            <a:schemeClr val="dk1"/>
          </a:effectRef>
          <a:fontRef idx="minor">
            <a:schemeClr val="tx1"/>
          </a:fontRef>
        </p:style>
      </p:cxnSp>
      <p:cxnSp>
        <p:nvCxnSpPr>
          <p:cNvPr id="7" name="6 Conector recto"/>
          <p:cNvCxnSpPr/>
          <p:nvPr/>
        </p:nvCxnSpPr>
        <p:spPr>
          <a:xfrm flipH="1" flipV="1">
            <a:off x="3981016" y="1825154"/>
            <a:ext cx="1584176" cy="684263"/>
          </a:xfrm>
          <a:prstGeom prst="line">
            <a:avLst/>
          </a:prstGeom>
        </p:spPr>
        <p:style>
          <a:lnRef idx="3">
            <a:schemeClr val="dk1"/>
          </a:lnRef>
          <a:fillRef idx="0">
            <a:schemeClr val="dk1"/>
          </a:fillRef>
          <a:effectRef idx="2">
            <a:schemeClr val="dk1"/>
          </a:effectRef>
          <a:fontRef idx="minor">
            <a:schemeClr val="tx1"/>
          </a:fontRef>
        </p:style>
      </p:cxnSp>
      <p:sp>
        <p:nvSpPr>
          <p:cNvPr id="12" name="11 Elipse"/>
          <p:cNvSpPr/>
          <p:nvPr/>
        </p:nvSpPr>
        <p:spPr>
          <a:xfrm>
            <a:off x="6300192" y="3861048"/>
            <a:ext cx="720080" cy="780346"/>
          </a:xfrm>
          <a:prstGeom prst="ellipse">
            <a:avLst/>
          </a:prstGeom>
          <a:solidFill>
            <a:srgbClr val="FFCC99"/>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CO"/>
          </a:p>
        </p:txBody>
      </p:sp>
      <p:sp>
        <p:nvSpPr>
          <p:cNvPr id="13" name="12 Triángulo isósceles"/>
          <p:cNvSpPr/>
          <p:nvPr/>
        </p:nvSpPr>
        <p:spPr>
          <a:xfrm>
            <a:off x="6120172" y="4641394"/>
            <a:ext cx="1080120" cy="14519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16" name="15 Conector recto"/>
          <p:cNvCxnSpPr/>
          <p:nvPr/>
        </p:nvCxnSpPr>
        <p:spPr>
          <a:xfrm>
            <a:off x="6732240" y="5017955"/>
            <a:ext cx="576064" cy="787309"/>
          </a:xfrm>
          <a:prstGeom prst="line">
            <a:avLst/>
          </a:prstGeom>
        </p:spPr>
        <p:style>
          <a:lnRef idx="1">
            <a:schemeClr val="accent3"/>
          </a:lnRef>
          <a:fillRef idx="0">
            <a:schemeClr val="accent3"/>
          </a:fillRef>
          <a:effectRef idx="0">
            <a:schemeClr val="accent3"/>
          </a:effectRef>
          <a:fontRef idx="minor">
            <a:schemeClr val="tx1"/>
          </a:fontRef>
        </p:style>
      </p:cxnSp>
      <p:sp>
        <p:nvSpPr>
          <p:cNvPr id="17" name="16 Forma libre"/>
          <p:cNvSpPr/>
          <p:nvPr/>
        </p:nvSpPr>
        <p:spPr>
          <a:xfrm>
            <a:off x="6121400" y="4445342"/>
            <a:ext cx="364526" cy="768008"/>
          </a:xfrm>
          <a:custGeom>
            <a:avLst/>
            <a:gdLst>
              <a:gd name="connsiteX0" fmla="*/ 311150 w 364526"/>
              <a:gd name="connsiteY0" fmla="*/ 768008 h 768008"/>
              <a:gd name="connsiteX1" fmla="*/ 0 w 364526"/>
              <a:gd name="connsiteY1" fmla="*/ 545758 h 768008"/>
              <a:gd name="connsiteX2" fmla="*/ 311150 w 364526"/>
              <a:gd name="connsiteY2" fmla="*/ 69508 h 768008"/>
              <a:gd name="connsiteX3" fmla="*/ 361950 w 364526"/>
              <a:gd name="connsiteY3" fmla="*/ 12358 h 768008"/>
            </a:gdLst>
            <a:ahLst/>
            <a:cxnLst>
              <a:cxn ang="0">
                <a:pos x="connsiteX0" y="connsiteY0"/>
              </a:cxn>
              <a:cxn ang="0">
                <a:pos x="connsiteX1" y="connsiteY1"/>
              </a:cxn>
              <a:cxn ang="0">
                <a:pos x="connsiteX2" y="connsiteY2"/>
              </a:cxn>
              <a:cxn ang="0">
                <a:pos x="connsiteX3" y="connsiteY3"/>
              </a:cxn>
            </a:cxnLst>
            <a:rect l="l" t="t" r="r" b="b"/>
            <a:pathLst>
              <a:path w="364526" h="768008">
                <a:moveTo>
                  <a:pt x="311150" y="768008"/>
                </a:moveTo>
                <a:cubicBezTo>
                  <a:pt x="155575" y="715091"/>
                  <a:pt x="0" y="662175"/>
                  <a:pt x="0" y="545758"/>
                </a:cubicBezTo>
                <a:cubicBezTo>
                  <a:pt x="0" y="429341"/>
                  <a:pt x="250825" y="158408"/>
                  <a:pt x="311150" y="69508"/>
                </a:cubicBezTo>
                <a:cubicBezTo>
                  <a:pt x="371475" y="-19392"/>
                  <a:pt x="366712" y="-3517"/>
                  <a:pt x="361950" y="12358"/>
                </a:cubicBezTo>
              </a:path>
            </a:pathLst>
          </a:custGeom>
        </p:spPr>
        <p:style>
          <a:lnRef idx="1">
            <a:schemeClr val="accent3"/>
          </a:lnRef>
          <a:fillRef idx="0">
            <a:schemeClr val="accent3"/>
          </a:fillRef>
          <a:effectRef idx="0">
            <a:schemeClr val="accent3"/>
          </a:effectRef>
          <a:fontRef idx="minor">
            <a:schemeClr val="tx1"/>
          </a:fontRef>
        </p:style>
        <p:txBody>
          <a:bodyPr rtlCol="0" anchor="ctr"/>
          <a:lstStyle/>
          <a:p>
            <a:pPr algn="ctr"/>
            <a:endParaRPr lang="es-CO"/>
          </a:p>
        </p:txBody>
      </p:sp>
      <p:sp>
        <p:nvSpPr>
          <p:cNvPr id="18" name="17 Arco"/>
          <p:cNvSpPr/>
          <p:nvPr/>
        </p:nvSpPr>
        <p:spPr>
          <a:xfrm>
            <a:off x="6475330" y="4468201"/>
            <a:ext cx="144016" cy="45719"/>
          </a:xfrm>
          <a:prstGeom prst="arc">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p>
        </p:txBody>
      </p:sp>
      <p:sp>
        <p:nvSpPr>
          <p:cNvPr id="19" name="18 Elipse"/>
          <p:cNvSpPr/>
          <p:nvPr/>
        </p:nvSpPr>
        <p:spPr>
          <a:xfrm>
            <a:off x="6475330" y="4077072"/>
            <a:ext cx="144016" cy="1440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22" name="21 Elipse"/>
          <p:cNvSpPr/>
          <p:nvPr/>
        </p:nvSpPr>
        <p:spPr>
          <a:xfrm>
            <a:off x="6699738" y="4088360"/>
            <a:ext cx="144016" cy="1440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21" name="20 Luna"/>
          <p:cNvSpPr/>
          <p:nvPr/>
        </p:nvSpPr>
        <p:spPr>
          <a:xfrm rot="5400000">
            <a:off x="6229440" y="3499288"/>
            <a:ext cx="861583" cy="1015813"/>
          </a:xfrm>
          <a:prstGeom prst="moon">
            <a:avLst>
              <a:gd name="adj" fmla="val 32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3" name="22 Llamada de nube"/>
          <p:cNvSpPr/>
          <p:nvPr/>
        </p:nvSpPr>
        <p:spPr>
          <a:xfrm>
            <a:off x="6948264" y="2996952"/>
            <a:ext cx="1584176" cy="781439"/>
          </a:xfrm>
          <a:prstGeom prst="cloudCallout">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4" name="23 CuadroTexto"/>
          <p:cNvSpPr txBox="1"/>
          <p:nvPr/>
        </p:nvSpPr>
        <p:spPr>
          <a:xfrm>
            <a:off x="7298958" y="3009146"/>
            <a:ext cx="1080120" cy="707886"/>
          </a:xfrm>
          <a:prstGeom prst="rect">
            <a:avLst/>
          </a:prstGeom>
          <a:noFill/>
        </p:spPr>
        <p:txBody>
          <a:bodyPr wrap="square" rtlCol="0">
            <a:spAutoFit/>
          </a:bodyPr>
          <a:lstStyle/>
          <a:p>
            <a:r>
              <a:rPr lang="es-CO" sz="1000" dirty="0" smtClean="0"/>
              <a:t>mmm… con que así fue el planeta en el 2013…</a:t>
            </a:r>
            <a:endParaRPr lang="es-CO" sz="1000" dirty="0"/>
          </a:p>
        </p:txBody>
      </p:sp>
      <p:cxnSp>
        <p:nvCxnSpPr>
          <p:cNvPr id="30" name="29 Conector recto"/>
          <p:cNvCxnSpPr/>
          <p:nvPr/>
        </p:nvCxnSpPr>
        <p:spPr>
          <a:xfrm flipH="1">
            <a:off x="6843754" y="6093296"/>
            <a:ext cx="10981" cy="358552"/>
          </a:xfrm>
          <a:prstGeom prst="line">
            <a:avLst/>
          </a:prstGeom>
        </p:spPr>
        <p:style>
          <a:lnRef idx="1">
            <a:schemeClr val="accent3"/>
          </a:lnRef>
          <a:fillRef idx="0">
            <a:schemeClr val="accent3"/>
          </a:fillRef>
          <a:effectRef idx="0">
            <a:schemeClr val="accent3"/>
          </a:effectRef>
          <a:fontRef idx="minor">
            <a:schemeClr val="tx1"/>
          </a:fontRef>
        </p:style>
      </p:cxnSp>
      <p:cxnSp>
        <p:nvCxnSpPr>
          <p:cNvPr id="32" name="31 Conector recto"/>
          <p:cNvCxnSpPr/>
          <p:nvPr/>
        </p:nvCxnSpPr>
        <p:spPr>
          <a:xfrm flipH="1">
            <a:off x="6547338" y="6093296"/>
            <a:ext cx="10981" cy="358552"/>
          </a:xfrm>
          <a:prstGeom prst="line">
            <a:avLst/>
          </a:prstGeom>
        </p:spPr>
        <p:style>
          <a:lnRef idx="1">
            <a:schemeClr val="accent3"/>
          </a:lnRef>
          <a:fillRef idx="0">
            <a:schemeClr val="accent3"/>
          </a:fillRef>
          <a:effectRef idx="0">
            <a:schemeClr val="accent3"/>
          </a:effectRef>
          <a:fontRef idx="minor">
            <a:schemeClr val="tx1"/>
          </a:fontRef>
        </p:style>
      </p:cxnSp>
      <p:sp>
        <p:nvSpPr>
          <p:cNvPr id="29" name="28 Elipse"/>
          <p:cNvSpPr/>
          <p:nvPr/>
        </p:nvSpPr>
        <p:spPr>
          <a:xfrm>
            <a:off x="6372200" y="6441833"/>
            <a:ext cx="247146" cy="89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4" name="33 Elipse"/>
          <p:cNvSpPr/>
          <p:nvPr/>
        </p:nvSpPr>
        <p:spPr>
          <a:xfrm>
            <a:off x="6720181" y="6441833"/>
            <a:ext cx="247146" cy="89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47217129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7024744" cy="601136"/>
          </a:xfrm>
        </p:spPr>
        <p:txBody>
          <a:bodyPr>
            <a:normAutofit fontScale="90000"/>
          </a:bodyPr>
          <a:lstStyle/>
          <a:p>
            <a:r>
              <a:rPr lang="es-CO" dirty="0" smtClean="0"/>
              <a:t>Y ahora es así!..</a:t>
            </a:r>
            <a:endParaRPr lang="es-CO" dirty="0"/>
          </a:p>
        </p:txBody>
      </p:sp>
      <p:sp>
        <p:nvSpPr>
          <p:cNvPr id="3" name="2 Elipse"/>
          <p:cNvSpPr/>
          <p:nvPr/>
        </p:nvSpPr>
        <p:spPr>
          <a:xfrm>
            <a:off x="6300192" y="3861048"/>
            <a:ext cx="720080" cy="780346"/>
          </a:xfrm>
          <a:prstGeom prst="ellipse">
            <a:avLst/>
          </a:prstGeom>
          <a:solidFill>
            <a:srgbClr val="FFCC99"/>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CO"/>
          </a:p>
        </p:txBody>
      </p:sp>
      <p:sp>
        <p:nvSpPr>
          <p:cNvPr id="4" name="3 Triángulo isósceles"/>
          <p:cNvSpPr/>
          <p:nvPr/>
        </p:nvSpPr>
        <p:spPr>
          <a:xfrm>
            <a:off x="6120172" y="4641394"/>
            <a:ext cx="1080120" cy="14519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5" name="4 Conector recto"/>
          <p:cNvCxnSpPr/>
          <p:nvPr/>
        </p:nvCxnSpPr>
        <p:spPr>
          <a:xfrm>
            <a:off x="6732240" y="5017955"/>
            <a:ext cx="576064" cy="787309"/>
          </a:xfrm>
          <a:prstGeom prst="line">
            <a:avLst/>
          </a:prstGeom>
        </p:spPr>
        <p:style>
          <a:lnRef idx="1">
            <a:schemeClr val="accent3"/>
          </a:lnRef>
          <a:fillRef idx="0">
            <a:schemeClr val="accent3"/>
          </a:fillRef>
          <a:effectRef idx="0">
            <a:schemeClr val="accent3"/>
          </a:effectRef>
          <a:fontRef idx="minor">
            <a:schemeClr val="tx1"/>
          </a:fontRef>
        </p:style>
      </p:cxnSp>
      <p:sp>
        <p:nvSpPr>
          <p:cNvPr id="7" name="6 Elipse"/>
          <p:cNvSpPr/>
          <p:nvPr/>
        </p:nvSpPr>
        <p:spPr>
          <a:xfrm>
            <a:off x="6475330" y="4077072"/>
            <a:ext cx="144016" cy="1440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8" name="7 Elipse"/>
          <p:cNvSpPr/>
          <p:nvPr/>
        </p:nvSpPr>
        <p:spPr>
          <a:xfrm>
            <a:off x="6699738" y="4088360"/>
            <a:ext cx="144016" cy="1440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9" name="8 Luna"/>
          <p:cNvSpPr/>
          <p:nvPr/>
        </p:nvSpPr>
        <p:spPr>
          <a:xfrm rot="5400000">
            <a:off x="6229440" y="3499288"/>
            <a:ext cx="861583" cy="1015813"/>
          </a:xfrm>
          <a:prstGeom prst="moon">
            <a:avLst>
              <a:gd name="adj" fmla="val 32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10" name="9 Conector recto"/>
          <p:cNvCxnSpPr/>
          <p:nvPr/>
        </p:nvCxnSpPr>
        <p:spPr>
          <a:xfrm flipH="1">
            <a:off x="6843754" y="6093296"/>
            <a:ext cx="10981" cy="358552"/>
          </a:xfrm>
          <a:prstGeom prst="line">
            <a:avLst/>
          </a:prstGeom>
        </p:spPr>
        <p:style>
          <a:lnRef idx="1">
            <a:schemeClr val="accent3"/>
          </a:lnRef>
          <a:fillRef idx="0">
            <a:schemeClr val="accent3"/>
          </a:fillRef>
          <a:effectRef idx="0">
            <a:schemeClr val="accent3"/>
          </a:effectRef>
          <a:fontRef idx="minor">
            <a:schemeClr val="tx1"/>
          </a:fontRef>
        </p:style>
      </p:cxnSp>
      <p:cxnSp>
        <p:nvCxnSpPr>
          <p:cNvPr id="11" name="10 Conector recto"/>
          <p:cNvCxnSpPr/>
          <p:nvPr/>
        </p:nvCxnSpPr>
        <p:spPr>
          <a:xfrm flipH="1">
            <a:off x="6547338" y="6093296"/>
            <a:ext cx="10981" cy="358552"/>
          </a:xfrm>
          <a:prstGeom prst="line">
            <a:avLst/>
          </a:prstGeom>
        </p:spPr>
        <p:style>
          <a:lnRef idx="1">
            <a:schemeClr val="accent3"/>
          </a:lnRef>
          <a:fillRef idx="0">
            <a:schemeClr val="accent3"/>
          </a:fillRef>
          <a:effectRef idx="0">
            <a:schemeClr val="accent3"/>
          </a:effectRef>
          <a:fontRef idx="minor">
            <a:schemeClr val="tx1"/>
          </a:fontRef>
        </p:style>
      </p:cxnSp>
      <p:sp>
        <p:nvSpPr>
          <p:cNvPr id="12" name="11 Elipse"/>
          <p:cNvSpPr/>
          <p:nvPr/>
        </p:nvSpPr>
        <p:spPr>
          <a:xfrm>
            <a:off x="6372200" y="6441833"/>
            <a:ext cx="247146" cy="89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Elipse"/>
          <p:cNvSpPr/>
          <p:nvPr/>
        </p:nvSpPr>
        <p:spPr>
          <a:xfrm>
            <a:off x="6720181" y="6441833"/>
            <a:ext cx="247146" cy="89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13 Arco"/>
          <p:cNvSpPr/>
          <p:nvPr/>
        </p:nvSpPr>
        <p:spPr>
          <a:xfrm rot="18698977">
            <a:off x="6497271" y="4426873"/>
            <a:ext cx="325922" cy="357749"/>
          </a:xfrm>
          <a:prstGeom prst="arc">
            <a:avLst>
              <a:gd name="adj1" fmla="val 16092728"/>
              <a:gd name="adj2" fmla="val 0"/>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p>
        </p:txBody>
      </p:sp>
      <p:sp>
        <p:nvSpPr>
          <p:cNvPr id="23" name="22 Forma libre"/>
          <p:cNvSpPr/>
          <p:nvPr/>
        </p:nvSpPr>
        <p:spPr>
          <a:xfrm>
            <a:off x="6831875" y="4244951"/>
            <a:ext cx="45719" cy="170540"/>
          </a:xfrm>
          <a:custGeom>
            <a:avLst/>
            <a:gdLst>
              <a:gd name="connsiteX0" fmla="*/ 298938 w 715107"/>
              <a:gd name="connsiteY0" fmla="*/ 0 h 1196719"/>
              <a:gd name="connsiteX1" fmla="*/ 293077 w 715107"/>
              <a:gd name="connsiteY1" fmla="*/ 46892 h 1196719"/>
              <a:gd name="connsiteX2" fmla="*/ 263769 w 715107"/>
              <a:gd name="connsiteY2" fmla="*/ 111369 h 1196719"/>
              <a:gd name="connsiteX3" fmla="*/ 252046 w 715107"/>
              <a:gd name="connsiteY3" fmla="*/ 146539 h 1196719"/>
              <a:gd name="connsiteX4" fmla="*/ 240323 w 715107"/>
              <a:gd name="connsiteY4" fmla="*/ 175846 h 1196719"/>
              <a:gd name="connsiteX5" fmla="*/ 216877 w 715107"/>
              <a:gd name="connsiteY5" fmla="*/ 211016 h 1196719"/>
              <a:gd name="connsiteX6" fmla="*/ 205153 w 715107"/>
              <a:gd name="connsiteY6" fmla="*/ 252046 h 1196719"/>
              <a:gd name="connsiteX7" fmla="*/ 181707 w 715107"/>
              <a:gd name="connsiteY7" fmla="*/ 287216 h 1196719"/>
              <a:gd name="connsiteX8" fmla="*/ 175846 w 715107"/>
              <a:gd name="connsiteY8" fmla="*/ 316523 h 1196719"/>
              <a:gd name="connsiteX9" fmla="*/ 146538 w 715107"/>
              <a:gd name="connsiteY9" fmla="*/ 363416 h 1196719"/>
              <a:gd name="connsiteX10" fmla="*/ 140677 w 715107"/>
              <a:gd name="connsiteY10" fmla="*/ 381000 h 1196719"/>
              <a:gd name="connsiteX11" fmla="*/ 117230 w 715107"/>
              <a:gd name="connsiteY11" fmla="*/ 422031 h 1196719"/>
              <a:gd name="connsiteX12" fmla="*/ 105507 w 715107"/>
              <a:gd name="connsiteY12" fmla="*/ 457200 h 1196719"/>
              <a:gd name="connsiteX13" fmla="*/ 82061 w 715107"/>
              <a:gd name="connsiteY13" fmla="*/ 498231 h 1196719"/>
              <a:gd name="connsiteX14" fmla="*/ 64477 w 715107"/>
              <a:gd name="connsiteY14" fmla="*/ 533400 h 1196719"/>
              <a:gd name="connsiteX15" fmla="*/ 46892 w 715107"/>
              <a:gd name="connsiteY15" fmla="*/ 568569 h 1196719"/>
              <a:gd name="connsiteX16" fmla="*/ 41030 w 715107"/>
              <a:gd name="connsiteY16" fmla="*/ 592016 h 1196719"/>
              <a:gd name="connsiteX17" fmla="*/ 35169 w 715107"/>
              <a:gd name="connsiteY17" fmla="*/ 609600 h 1196719"/>
              <a:gd name="connsiteX18" fmla="*/ 23446 w 715107"/>
              <a:gd name="connsiteY18" fmla="*/ 656492 h 1196719"/>
              <a:gd name="connsiteX19" fmla="*/ 17584 w 715107"/>
              <a:gd name="connsiteY19" fmla="*/ 679939 h 1196719"/>
              <a:gd name="connsiteX20" fmla="*/ 11723 w 715107"/>
              <a:gd name="connsiteY20" fmla="*/ 726831 h 1196719"/>
              <a:gd name="connsiteX21" fmla="*/ 5861 w 715107"/>
              <a:gd name="connsiteY21" fmla="*/ 744416 h 1196719"/>
              <a:gd name="connsiteX22" fmla="*/ 0 w 715107"/>
              <a:gd name="connsiteY22" fmla="*/ 779585 h 1196719"/>
              <a:gd name="connsiteX23" fmla="*/ 5861 w 715107"/>
              <a:gd name="connsiteY23" fmla="*/ 885092 h 1196719"/>
              <a:gd name="connsiteX24" fmla="*/ 17584 w 715107"/>
              <a:gd name="connsiteY24" fmla="*/ 920262 h 1196719"/>
              <a:gd name="connsiteX25" fmla="*/ 23446 w 715107"/>
              <a:gd name="connsiteY25" fmla="*/ 943708 h 1196719"/>
              <a:gd name="connsiteX26" fmla="*/ 35169 w 715107"/>
              <a:gd name="connsiteY26" fmla="*/ 961292 h 1196719"/>
              <a:gd name="connsiteX27" fmla="*/ 52753 w 715107"/>
              <a:gd name="connsiteY27" fmla="*/ 1014046 h 1196719"/>
              <a:gd name="connsiteX28" fmla="*/ 58615 w 715107"/>
              <a:gd name="connsiteY28" fmla="*/ 1031631 h 1196719"/>
              <a:gd name="connsiteX29" fmla="*/ 76200 w 715107"/>
              <a:gd name="connsiteY29" fmla="*/ 1043354 h 1196719"/>
              <a:gd name="connsiteX30" fmla="*/ 93784 w 715107"/>
              <a:gd name="connsiteY30" fmla="*/ 1078523 h 1196719"/>
              <a:gd name="connsiteX31" fmla="*/ 111369 w 715107"/>
              <a:gd name="connsiteY31" fmla="*/ 1096108 h 1196719"/>
              <a:gd name="connsiteX32" fmla="*/ 123092 w 715107"/>
              <a:gd name="connsiteY32" fmla="*/ 1113692 h 1196719"/>
              <a:gd name="connsiteX33" fmla="*/ 158261 w 715107"/>
              <a:gd name="connsiteY33" fmla="*/ 1143000 h 1196719"/>
              <a:gd name="connsiteX34" fmla="*/ 175846 w 715107"/>
              <a:gd name="connsiteY34" fmla="*/ 1148862 h 1196719"/>
              <a:gd name="connsiteX35" fmla="*/ 199292 w 715107"/>
              <a:gd name="connsiteY35" fmla="*/ 1166446 h 1196719"/>
              <a:gd name="connsiteX36" fmla="*/ 234461 w 715107"/>
              <a:gd name="connsiteY36" fmla="*/ 1178169 h 1196719"/>
              <a:gd name="connsiteX37" fmla="*/ 252046 w 715107"/>
              <a:gd name="connsiteY37" fmla="*/ 1184031 h 1196719"/>
              <a:gd name="connsiteX38" fmla="*/ 439615 w 715107"/>
              <a:gd name="connsiteY38" fmla="*/ 1195754 h 1196719"/>
              <a:gd name="connsiteX39" fmla="*/ 492369 w 715107"/>
              <a:gd name="connsiteY39" fmla="*/ 1189892 h 1196719"/>
              <a:gd name="connsiteX40" fmla="*/ 550984 w 715107"/>
              <a:gd name="connsiteY40" fmla="*/ 1172308 h 1196719"/>
              <a:gd name="connsiteX41" fmla="*/ 568569 w 715107"/>
              <a:gd name="connsiteY41" fmla="*/ 1166446 h 1196719"/>
              <a:gd name="connsiteX42" fmla="*/ 586153 w 715107"/>
              <a:gd name="connsiteY42" fmla="*/ 1160585 h 1196719"/>
              <a:gd name="connsiteX43" fmla="*/ 621323 w 715107"/>
              <a:gd name="connsiteY43" fmla="*/ 1143000 h 1196719"/>
              <a:gd name="connsiteX44" fmla="*/ 638907 w 715107"/>
              <a:gd name="connsiteY44" fmla="*/ 1131277 h 1196719"/>
              <a:gd name="connsiteX45" fmla="*/ 644769 w 715107"/>
              <a:gd name="connsiteY45" fmla="*/ 1113692 h 1196719"/>
              <a:gd name="connsiteX46" fmla="*/ 656492 w 715107"/>
              <a:gd name="connsiteY46" fmla="*/ 1096108 h 1196719"/>
              <a:gd name="connsiteX47" fmla="*/ 662353 w 715107"/>
              <a:gd name="connsiteY47" fmla="*/ 1072662 h 1196719"/>
              <a:gd name="connsiteX48" fmla="*/ 668215 w 715107"/>
              <a:gd name="connsiteY48" fmla="*/ 1055077 h 1196719"/>
              <a:gd name="connsiteX49" fmla="*/ 674077 w 715107"/>
              <a:gd name="connsiteY49" fmla="*/ 1025769 h 1196719"/>
              <a:gd name="connsiteX50" fmla="*/ 685800 w 715107"/>
              <a:gd name="connsiteY50" fmla="*/ 984739 h 1196719"/>
              <a:gd name="connsiteX51" fmla="*/ 691661 w 715107"/>
              <a:gd name="connsiteY51" fmla="*/ 949569 h 1196719"/>
              <a:gd name="connsiteX52" fmla="*/ 697523 w 715107"/>
              <a:gd name="connsiteY52" fmla="*/ 931985 h 1196719"/>
              <a:gd name="connsiteX53" fmla="*/ 703384 w 715107"/>
              <a:gd name="connsiteY53" fmla="*/ 908539 h 1196719"/>
              <a:gd name="connsiteX54" fmla="*/ 715107 w 715107"/>
              <a:gd name="connsiteY54" fmla="*/ 867508 h 1196719"/>
              <a:gd name="connsiteX55" fmla="*/ 709246 w 715107"/>
              <a:gd name="connsiteY55" fmla="*/ 744416 h 1196719"/>
              <a:gd name="connsiteX56" fmla="*/ 703384 w 715107"/>
              <a:gd name="connsiteY56" fmla="*/ 726831 h 1196719"/>
              <a:gd name="connsiteX57" fmla="*/ 691661 w 715107"/>
              <a:gd name="connsiteY57" fmla="*/ 709246 h 1196719"/>
              <a:gd name="connsiteX58" fmla="*/ 685800 w 715107"/>
              <a:gd name="connsiteY58" fmla="*/ 691662 h 1196719"/>
              <a:gd name="connsiteX59" fmla="*/ 662353 w 715107"/>
              <a:gd name="connsiteY59" fmla="*/ 662354 h 1196719"/>
              <a:gd name="connsiteX60" fmla="*/ 656492 w 715107"/>
              <a:gd name="connsiteY60" fmla="*/ 644769 h 1196719"/>
              <a:gd name="connsiteX61" fmla="*/ 633046 w 715107"/>
              <a:gd name="connsiteY61" fmla="*/ 609600 h 1196719"/>
              <a:gd name="connsiteX62" fmla="*/ 615461 w 715107"/>
              <a:gd name="connsiteY62" fmla="*/ 574431 h 1196719"/>
              <a:gd name="connsiteX63" fmla="*/ 597877 w 715107"/>
              <a:gd name="connsiteY63" fmla="*/ 515816 h 1196719"/>
              <a:gd name="connsiteX64" fmla="*/ 586153 w 715107"/>
              <a:gd name="connsiteY64" fmla="*/ 504092 h 1196719"/>
              <a:gd name="connsiteX65" fmla="*/ 556846 w 715107"/>
              <a:gd name="connsiteY65" fmla="*/ 433754 h 1196719"/>
              <a:gd name="connsiteX66" fmla="*/ 545123 w 715107"/>
              <a:gd name="connsiteY66" fmla="*/ 410308 h 1196719"/>
              <a:gd name="connsiteX67" fmla="*/ 539261 w 715107"/>
              <a:gd name="connsiteY67" fmla="*/ 392723 h 1196719"/>
              <a:gd name="connsiteX68" fmla="*/ 509953 w 715107"/>
              <a:gd name="connsiteY68" fmla="*/ 357554 h 1196719"/>
              <a:gd name="connsiteX69" fmla="*/ 504092 w 715107"/>
              <a:gd name="connsiteY69" fmla="*/ 339969 h 1196719"/>
              <a:gd name="connsiteX70" fmla="*/ 457200 w 715107"/>
              <a:gd name="connsiteY70" fmla="*/ 287216 h 1196719"/>
              <a:gd name="connsiteX71" fmla="*/ 445477 w 715107"/>
              <a:gd name="connsiteY71" fmla="*/ 275492 h 1196719"/>
              <a:gd name="connsiteX72" fmla="*/ 439615 w 715107"/>
              <a:gd name="connsiteY72" fmla="*/ 257908 h 1196719"/>
              <a:gd name="connsiteX73" fmla="*/ 410307 w 715107"/>
              <a:gd name="connsiteY73" fmla="*/ 222739 h 1196719"/>
              <a:gd name="connsiteX74" fmla="*/ 398584 w 715107"/>
              <a:gd name="connsiteY74" fmla="*/ 205154 h 1196719"/>
              <a:gd name="connsiteX75" fmla="*/ 369277 w 715107"/>
              <a:gd name="connsiteY75" fmla="*/ 158262 h 1196719"/>
              <a:gd name="connsiteX76" fmla="*/ 363415 w 715107"/>
              <a:gd name="connsiteY76" fmla="*/ 134816 h 1196719"/>
              <a:gd name="connsiteX77" fmla="*/ 351692 w 715107"/>
              <a:gd name="connsiteY77" fmla="*/ 123092 h 1196719"/>
              <a:gd name="connsiteX78" fmla="*/ 339969 w 715107"/>
              <a:gd name="connsiteY78" fmla="*/ 105508 h 1196719"/>
              <a:gd name="connsiteX79" fmla="*/ 328246 w 715107"/>
              <a:gd name="connsiteY79" fmla="*/ 70339 h 1196719"/>
              <a:gd name="connsiteX80" fmla="*/ 310661 w 715107"/>
              <a:gd name="connsiteY80" fmla="*/ 58616 h 1196719"/>
              <a:gd name="connsiteX81" fmla="*/ 298938 w 715107"/>
              <a:gd name="connsiteY81" fmla="*/ 46892 h 1196719"/>
              <a:gd name="connsiteX82" fmla="*/ 298938 w 715107"/>
              <a:gd name="connsiteY82" fmla="*/ 0 h 1196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15107" h="1196719">
                <a:moveTo>
                  <a:pt x="298938" y="0"/>
                </a:moveTo>
                <a:cubicBezTo>
                  <a:pt x="296984" y="15631"/>
                  <a:pt x="295895" y="31394"/>
                  <a:pt x="293077" y="46892"/>
                </a:cubicBezTo>
                <a:cubicBezTo>
                  <a:pt x="289371" y="67275"/>
                  <a:pt x="268249" y="97928"/>
                  <a:pt x="263769" y="111369"/>
                </a:cubicBezTo>
                <a:cubicBezTo>
                  <a:pt x="259861" y="123092"/>
                  <a:pt x="256269" y="134926"/>
                  <a:pt x="252046" y="146539"/>
                </a:cubicBezTo>
                <a:cubicBezTo>
                  <a:pt x="248450" y="156427"/>
                  <a:pt x="245361" y="166609"/>
                  <a:pt x="240323" y="175846"/>
                </a:cubicBezTo>
                <a:cubicBezTo>
                  <a:pt x="233576" y="188215"/>
                  <a:pt x="216877" y="211016"/>
                  <a:pt x="216877" y="211016"/>
                </a:cubicBezTo>
                <a:cubicBezTo>
                  <a:pt x="215497" y="216537"/>
                  <a:pt x="208976" y="245164"/>
                  <a:pt x="205153" y="252046"/>
                </a:cubicBezTo>
                <a:cubicBezTo>
                  <a:pt x="198310" y="264362"/>
                  <a:pt x="181707" y="287216"/>
                  <a:pt x="181707" y="287216"/>
                </a:cubicBezTo>
                <a:cubicBezTo>
                  <a:pt x="179753" y="296985"/>
                  <a:pt x="178996" y="307072"/>
                  <a:pt x="175846" y="316523"/>
                </a:cubicBezTo>
                <a:cubicBezTo>
                  <a:pt x="169410" y="335833"/>
                  <a:pt x="158570" y="347373"/>
                  <a:pt x="146538" y="363416"/>
                </a:cubicBezTo>
                <a:cubicBezTo>
                  <a:pt x="144584" y="369277"/>
                  <a:pt x="143440" y="375474"/>
                  <a:pt x="140677" y="381000"/>
                </a:cubicBezTo>
                <a:cubicBezTo>
                  <a:pt x="119527" y="423300"/>
                  <a:pt x="137783" y="370647"/>
                  <a:pt x="117230" y="422031"/>
                </a:cubicBezTo>
                <a:cubicBezTo>
                  <a:pt x="112641" y="433504"/>
                  <a:pt x="111033" y="446147"/>
                  <a:pt x="105507" y="457200"/>
                </a:cubicBezTo>
                <a:cubicBezTo>
                  <a:pt x="90633" y="486947"/>
                  <a:pt x="98631" y="473376"/>
                  <a:pt x="82061" y="498231"/>
                </a:cubicBezTo>
                <a:cubicBezTo>
                  <a:pt x="67331" y="542425"/>
                  <a:pt x="87199" y="487957"/>
                  <a:pt x="64477" y="533400"/>
                </a:cubicBezTo>
                <a:cubicBezTo>
                  <a:pt x="40209" y="581935"/>
                  <a:pt x="80487" y="518177"/>
                  <a:pt x="46892" y="568569"/>
                </a:cubicBezTo>
                <a:cubicBezTo>
                  <a:pt x="44938" y="576385"/>
                  <a:pt x="43243" y="584270"/>
                  <a:pt x="41030" y="592016"/>
                </a:cubicBezTo>
                <a:cubicBezTo>
                  <a:pt x="39333" y="597957"/>
                  <a:pt x="36795" y="603639"/>
                  <a:pt x="35169" y="609600"/>
                </a:cubicBezTo>
                <a:cubicBezTo>
                  <a:pt x="30930" y="625144"/>
                  <a:pt x="27354" y="640861"/>
                  <a:pt x="23446" y="656492"/>
                </a:cubicBezTo>
                <a:lnTo>
                  <a:pt x="17584" y="679939"/>
                </a:lnTo>
                <a:cubicBezTo>
                  <a:pt x="15630" y="695570"/>
                  <a:pt x="14541" y="711333"/>
                  <a:pt x="11723" y="726831"/>
                </a:cubicBezTo>
                <a:cubicBezTo>
                  <a:pt x="10618" y="732910"/>
                  <a:pt x="7201" y="738384"/>
                  <a:pt x="5861" y="744416"/>
                </a:cubicBezTo>
                <a:cubicBezTo>
                  <a:pt x="3283" y="756018"/>
                  <a:pt x="1954" y="767862"/>
                  <a:pt x="0" y="779585"/>
                </a:cubicBezTo>
                <a:cubicBezTo>
                  <a:pt x="1954" y="814754"/>
                  <a:pt x="1492" y="850141"/>
                  <a:pt x="5861" y="885092"/>
                </a:cubicBezTo>
                <a:cubicBezTo>
                  <a:pt x="7394" y="897354"/>
                  <a:pt x="14587" y="908274"/>
                  <a:pt x="17584" y="920262"/>
                </a:cubicBezTo>
                <a:cubicBezTo>
                  <a:pt x="19538" y="928077"/>
                  <a:pt x="20273" y="936304"/>
                  <a:pt x="23446" y="943708"/>
                </a:cubicBezTo>
                <a:cubicBezTo>
                  <a:pt x="26221" y="950183"/>
                  <a:pt x="31261" y="955431"/>
                  <a:pt x="35169" y="961292"/>
                </a:cubicBezTo>
                <a:lnTo>
                  <a:pt x="52753" y="1014046"/>
                </a:lnTo>
                <a:cubicBezTo>
                  <a:pt x="54707" y="1019908"/>
                  <a:pt x="53474" y="1028204"/>
                  <a:pt x="58615" y="1031631"/>
                </a:cubicBezTo>
                <a:lnTo>
                  <a:pt x="76200" y="1043354"/>
                </a:lnTo>
                <a:cubicBezTo>
                  <a:pt x="82074" y="1060979"/>
                  <a:pt x="81158" y="1063372"/>
                  <a:pt x="93784" y="1078523"/>
                </a:cubicBezTo>
                <a:cubicBezTo>
                  <a:pt x="99091" y="1084891"/>
                  <a:pt x="106062" y="1089740"/>
                  <a:pt x="111369" y="1096108"/>
                </a:cubicBezTo>
                <a:cubicBezTo>
                  <a:pt x="115879" y="1101520"/>
                  <a:pt x="118582" y="1108280"/>
                  <a:pt x="123092" y="1113692"/>
                </a:cubicBezTo>
                <a:cubicBezTo>
                  <a:pt x="132351" y="1124803"/>
                  <a:pt x="145088" y="1136413"/>
                  <a:pt x="158261" y="1143000"/>
                </a:cubicBezTo>
                <a:cubicBezTo>
                  <a:pt x="163787" y="1145763"/>
                  <a:pt x="169984" y="1146908"/>
                  <a:pt x="175846" y="1148862"/>
                </a:cubicBezTo>
                <a:cubicBezTo>
                  <a:pt x="183661" y="1154723"/>
                  <a:pt x="190554" y="1162077"/>
                  <a:pt x="199292" y="1166446"/>
                </a:cubicBezTo>
                <a:cubicBezTo>
                  <a:pt x="210345" y="1171972"/>
                  <a:pt x="222738" y="1174261"/>
                  <a:pt x="234461" y="1178169"/>
                </a:cubicBezTo>
                <a:lnTo>
                  <a:pt x="252046" y="1184031"/>
                </a:lnTo>
                <a:cubicBezTo>
                  <a:pt x="323412" y="1207820"/>
                  <a:pt x="263497" y="1189680"/>
                  <a:pt x="439615" y="1195754"/>
                </a:cubicBezTo>
                <a:cubicBezTo>
                  <a:pt x="457200" y="1193800"/>
                  <a:pt x="474882" y="1192582"/>
                  <a:pt x="492369" y="1189892"/>
                </a:cubicBezTo>
                <a:cubicBezTo>
                  <a:pt x="508824" y="1187360"/>
                  <a:pt x="537285" y="1176874"/>
                  <a:pt x="550984" y="1172308"/>
                </a:cubicBezTo>
                <a:lnTo>
                  <a:pt x="568569" y="1166446"/>
                </a:lnTo>
                <a:lnTo>
                  <a:pt x="586153" y="1160585"/>
                </a:lnTo>
                <a:cubicBezTo>
                  <a:pt x="636553" y="1126986"/>
                  <a:pt x="572782" y="1167271"/>
                  <a:pt x="621323" y="1143000"/>
                </a:cubicBezTo>
                <a:cubicBezTo>
                  <a:pt x="627624" y="1139850"/>
                  <a:pt x="633046" y="1135185"/>
                  <a:pt x="638907" y="1131277"/>
                </a:cubicBezTo>
                <a:cubicBezTo>
                  <a:pt x="640861" y="1125415"/>
                  <a:pt x="642006" y="1119218"/>
                  <a:pt x="644769" y="1113692"/>
                </a:cubicBezTo>
                <a:cubicBezTo>
                  <a:pt x="647919" y="1107391"/>
                  <a:pt x="653717" y="1102583"/>
                  <a:pt x="656492" y="1096108"/>
                </a:cubicBezTo>
                <a:cubicBezTo>
                  <a:pt x="659665" y="1088704"/>
                  <a:pt x="660140" y="1080408"/>
                  <a:pt x="662353" y="1072662"/>
                </a:cubicBezTo>
                <a:cubicBezTo>
                  <a:pt x="664050" y="1066721"/>
                  <a:pt x="666716" y="1061071"/>
                  <a:pt x="668215" y="1055077"/>
                </a:cubicBezTo>
                <a:cubicBezTo>
                  <a:pt x="670631" y="1045412"/>
                  <a:pt x="671916" y="1035495"/>
                  <a:pt x="674077" y="1025769"/>
                </a:cubicBezTo>
                <a:cubicBezTo>
                  <a:pt x="678985" y="1003681"/>
                  <a:pt x="679270" y="1004326"/>
                  <a:pt x="685800" y="984739"/>
                </a:cubicBezTo>
                <a:cubicBezTo>
                  <a:pt x="687754" y="973016"/>
                  <a:pt x="689083" y="961171"/>
                  <a:pt x="691661" y="949569"/>
                </a:cubicBezTo>
                <a:cubicBezTo>
                  <a:pt x="693001" y="943538"/>
                  <a:pt x="695826" y="937926"/>
                  <a:pt x="697523" y="931985"/>
                </a:cubicBezTo>
                <a:cubicBezTo>
                  <a:pt x="699736" y="924239"/>
                  <a:pt x="701171" y="916285"/>
                  <a:pt x="703384" y="908539"/>
                </a:cubicBezTo>
                <a:cubicBezTo>
                  <a:pt x="720202" y="849676"/>
                  <a:pt x="696785" y="940802"/>
                  <a:pt x="715107" y="867508"/>
                </a:cubicBezTo>
                <a:cubicBezTo>
                  <a:pt x="713153" y="826477"/>
                  <a:pt x="712657" y="785351"/>
                  <a:pt x="709246" y="744416"/>
                </a:cubicBezTo>
                <a:cubicBezTo>
                  <a:pt x="708733" y="738259"/>
                  <a:pt x="706147" y="732357"/>
                  <a:pt x="703384" y="726831"/>
                </a:cubicBezTo>
                <a:cubicBezTo>
                  <a:pt x="700233" y="720530"/>
                  <a:pt x="695569" y="715108"/>
                  <a:pt x="691661" y="709246"/>
                </a:cubicBezTo>
                <a:cubicBezTo>
                  <a:pt x="689707" y="703385"/>
                  <a:pt x="688563" y="697188"/>
                  <a:pt x="685800" y="691662"/>
                </a:cubicBezTo>
                <a:cubicBezTo>
                  <a:pt x="678405" y="676871"/>
                  <a:pt x="673259" y="673259"/>
                  <a:pt x="662353" y="662354"/>
                </a:cubicBezTo>
                <a:cubicBezTo>
                  <a:pt x="660399" y="656492"/>
                  <a:pt x="659493" y="650170"/>
                  <a:pt x="656492" y="644769"/>
                </a:cubicBezTo>
                <a:cubicBezTo>
                  <a:pt x="649650" y="632453"/>
                  <a:pt x="637502" y="622966"/>
                  <a:pt x="633046" y="609600"/>
                </a:cubicBezTo>
                <a:cubicBezTo>
                  <a:pt x="624956" y="585333"/>
                  <a:pt x="630611" y="597157"/>
                  <a:pt x="615461" y="574431"/>
                </a:cubicBezTo>
                <a:cubicBezTo>
                  <a:pt x="612805" y="563804"/>
                  <a:pt x="602635" y="520574"/>
                  <a:pt x="597877" y="515816"/>
                </a:cubicBezTo>
                <a:lnTo>
                  <a:pt x="586153" y="504092"/>
                </a:lnTo>
                <a:cubicBezTo>
                  <a:pt x="576054" y="463692"/>
                  <a:pt x="583895" y="487851"/>
                  <a:pt x="556846" y="433754"/>
                </a:cubicBezTo>
                <a:cubicBezTo>
                  <a:pt x="552938" y="425939"/>
                  <a:pt x="547886" y="418597"/>
                  <a:pt x="545123" y="410308"/>
                </a:cubicBezTo>
                <a:cubicBezTo>
                  <a:pt x="543169" y="404446"/>
                  <a:pt x="542024" y="398249"/>
                  <a:pt x="539261" y="392723"/>
                </a:cubicBezTo>
                <a:cubicBezTo>
                  <a:pt x="531101" y="376403"/>
                  <a:pt x="522916" y="370517"/>
                  <a:pt x="509953" y="357554"/>
                </a:cubicBezTo>
                <a:cubicBezTo>
                  <a:pt x="507999" y="351692"/>
                  <a:pt x="506855" y="345495"/>
                  <a:pt x="504092" y="339969"/>
                </a:cubicBezTo>
                <a:cubicBezTo>
                  <a:pt x="493634" y="319052"/>
                  <a:pt x="472731" y="302747"/>
                  <a:pt x="457200" y="287216"/>
                </a:cubicBezTo>
                <a:lnTo>
                  <a:pt x="445477" y="275492"/>
                </a:lnTo>
                <a:cubicBezTo>
                  <a:pt x="443523" y="269631"/>
                  <a:pt x="442378" y="263434"/>
                  <a:pt x="439615" y="257908"/>
                </a:cubicBezTo>
                <a:cubicBezTo>
                  <a:pt x="428697" y="236073"/>
                  <a:pt x="426515" y="242189"/>
                  <a:pt x="410307" y="222739"/>
                </a:cubicBezTo>
                <a:cubicBezTo>
                  <a:pt x="405797" y="217327"/>
                  <a:pt x="402492" y="211016"/>
                  <a:pt x="398584" y="205154"/>
                </a:cubicBezTo>
                <a:cubicBezTo>
                  <a:pt x="384633" y="163302"/>
                  <a:pt x="397143" y="176840"/>
                  <a:pt x="369277" y="158262"/>
                </a:cubicBezTo>
                <a:cubicBezTo>
                  <a:pt x="367323" y="150447"/>
                  <a:pt x="367018" y="142021"/>
                  <a:pt x="363415" y="134816"/>
                </a:cubicBezTo>
                <a:cubicBezTo>
                  <a:pt x="360943" y="129873"/>
                  <a:pt x="355144" y="127408"/>
                  <a:pt x="351692" y="123092"/>
                </a:cubicBezTo>
                <a:cubicBezTo>
                  <a:pt x="347291" y="117591"/>
                  <a:pt x="342830" y="111945"/>
                  <a:pt x="339969" y="105508"/>
                </a:cubicBezTo>
                <a:cubicBezTo>
                  <a:pt x="334950" y="94216"/>
                  <a:pt x="338528" y="77193"/>
                  <a:pt x="328246" y="70339"/>
                </a:cubicBezTo>
                <a:cubicBezTo>
                  <a:pt x="322384" y="66431"/>
                  <a:pt x="316162" y="63017"/>
                  <a:pt x="310661" y="58616"/>
                </a:cubicBezTo>
                <a:cubicBezTo>
                  <a:pt x="306346" y="55164"/>
                  <a:pt x="302846" y="50800"/>
                  <a:pt x="298938" y="46892"/>
                </a:cubicBezTo>
                <a:lnTo>
                  <a:pt x="298938" y="0"/>
                </a:ln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068924"/>
            <a:ext cx="2691929" cy="1507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3750" y="2505075"/>
            <a:ext cx="2476500"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8839" y="3396771"/>
            <a:ext cx="2457450" cy="186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38339" y="4217855"/>
            <a:ext cx="2267322"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544603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7 Marcador de contenido"/>
          <p:cNvSpPr>
            <a:spLocks noGrp="1"/>
          </p:cNvSpPr>
          <p:nvPr>
            <p:ph idx="1"/>
          </p:nvPr>
        </p:nvSpPr>
        <p:spPr/>
        <p:txBody>
          <a:bodyPr/>
          <a:lstStyle/>
          <a:p>
            <a:endParaRPr lang="es-CO"/>
          </a:p>
        </p:txBody>
      </p:sp>
      <p:sp>
        <p:nvSpPr>
          <p:cNvPr id="2" name="1 Título"/>
          <p:cNvSpPr>
            <a:spLocks noGrp="1"/>
          </p:cNvSpPr>
          <p:nvPr>
            <p:ph type="title"/>
          </p:nvPr>
        </p:nvSpPr>
        <p:spPr>
          <a:xfrm>
            <a:off x="4719914" y="980728"/>
            <a:ext cx="3304572" cy="1463153"/>
          </a:xfrm>
        </p:spPr>
        <p:txBody>
          <a:bodyPr>
            <a:normAutofit/>
          </a:bodyPr>
          <a:lstStyle/>
          <a:p>
            <a:r>
              <a:rPr lang="es-CO" dirty="0"/>
              <a:t>¿</a:t>
            </a:r>
            <a:r>
              <a:rPr lang="es-CO" dirty="0" smtClean="0"/>
              <a:t>Y.. Si mando una carta del futuro al pasado?</a:t>
            </a:r>
            <a:endParaRPr lang="es-CO" dirty="0"/>
          </a:p>
        </p:txBody>
      </p:sp>
      <p:sp>
        <p:nvSpPr>
          <p:cNvPr id="3" name="2 Elipse"/>
          <p:cNvSpPr/>
          <p:nvPr/>
        </p:nvSpPr>
        <p:spPr>
          <a:xfrm>
            <a:off x="6259306" y="2852936"/>
            <a:ext cx="720080" cy="780346"/>
          </a:xfrm>
          <a:prstGeom prst="ellipse">
            <a:avLst/>
          </a:prstGeom>
          <a:solidFill>
            <a:srgbClr val="FFCC99"/>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CO"/>
          </a:p>
        </p:txBody>
      </p:sp>
      <p:sp>
        <p:nvSpPr>
          <p:cNvPr id="4" name="3 Triángulo isósceles"/>
          <p:cNvSpPr/>
          <p:nvPr/>
        </p:nvSpPr>
        <p:spPr>
          <a:xfrm>
            <a:off x="6079286" y="3633282"/>
            <a:ext cx="1080120" cy="14519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5" name="4 Conector recto"/>
          <p:cNvCxnSpPr/>
          <p:nvPr/>
        </p:nvCxnSpPr>
        <p:spPr>
          <a:xfrm>
            <a:off x="6691354" y="4009843"/>
            <a:ext cx="576064" cy="787309"/>
          </a:xfrm>
          <a:prstGeom prst="line">
            <a:avLst/>
          </a:prstGeom>
        </p:spPr>
        <p:style>
          <a:lnRef idx="1">
            <a:schemeClr val="accent3"/>
          </a:lnRef>
          <a:fillRef idx="0">
            <a:schemeClr val="accent3"/>
          </a:fillRef>
          <a:effectRef idx="0">
            <a:schemeClr val="accent3"/>
          </a:effectRef>
          <a:fontRef idx="minor">
            <a:schemeClr val="tx1"/>
          </a:fontRef>
        </p:style>
      </p:cxnSp>
      <p:sp>
        <p:nvSpPr>
          <p:cNvPr id="6" name="5 Forma libre"/>
          <p:cNvSpPr/>
          <p:nvPr/>
        </p:nvSpPr>
        <p:spPr>
          <a:xfrm>
            <a:off x="6080514" y="3437230"/>
            <a:ext cx="364526" cy="768008"/>
          </a:xfrm>
          <a:custGeom>
            <a:avLst/>
            <a:gdLst>
              <a:gd name="connsiteX0" fmla="*/ 311150 w 364526"/>
              <a:gd name="connsiteY0" fmla="*/ 768008 h 768008"/>
              <a:gd name="connsiteX1" fmla="*/ 0 w 364526"/>
              <a:gd name="connsiteY1" fmla="*/ 545758 h 768008"/>
              <a:gd name="connsiteX2" fmla="*/ 311150 w 364526"/>
              <a:gd name="connsiteY2" fmla="*/ 69508 h 768008"/>
              <a:gd name="connsiteX3" fmla="*/ 361950 w 364526"/>
              <a:gd name="connsiteY3" fmla="*/ 12358 h 768008"/>
            </a:gdLst>
            <a:ahLst/>
            <a:cxnLst>
              <a:cxn ang="0">
                <a:pos x="connsiteX0" y="connsiteY0"/>
              </a:cxn>
              <a:cxn ang="0">
                <a:pos x="connsiteX1" y="connsiteY1"/>
              </a:cxn>
              <a:cxn ang="0">
                <a:pos x="connsiteX2" y="connsiteY2"/>
              </a:cxn>
              <a:cxn ang="0">
                <a:pos x="connsiteX3" y="connsiteY3"/>
              </a:cxn>
            </a:cxnLst>
            <a:rect l="l" t="t" r="r" b="b"/>
            <a:pathLst>
              <a:path w="364526" h="768008">
                <a:moveTo>
                  <a:pt x="311150" y="768008"/>
                </a:moveTo>
                <a:cubicBezTo>
                  <a:pt x="155575" y="715091"/>
                  <a:pt x="0" y="662175"/>
                  <a:pt x="0" y="545758"/>
                </a:cubicBezTo>
                <a:cubicBezTo>
                  <a:pt x="0" y="429341"/>
                  <a:pt x="250825" y="158408"/>
                  <a:pt x="311150" y="69508"/>
                </a:cubicBezTo>
                <a:cubicBezTo>
                  <a:pt x="371475" y="-19392"/>
                  <a:pt x="366712" y="-3517"/>
                  <a:pt x="361950" y="12358"/>
                </a:cubicBezTo>
              </a:path>
            </a:pathLst>
          </a:custGeom>
        </p:spPr>
        <p:style>
          <a:lnRef idx="1">
            <a:schemeClr val="accent3"/>
          </a:lnRef>
          <a:fillRef idx="0">
            <a:schemeClr val="accent3"/>
          </a:fillRef>
          <a:effectRef idx="0">
            <a:schemeClr val="accent3"/>
          </a:effectRef>
          <a:fontRef idx="minor">
            <a:schemeClr val="tx1"/>
          </a:fontRef>
        </p:style>
        <p:txBody>
          <a:bodyPr rtlCol="0" anchor="ctr"/>
          <a:lstStyle/>
          <a:p>
            <a:pPr algn="ctr"/>
            <a:endParaRPr lang="es-CO"/>
          </a:p>
        </p:txBody>
      </p:sp>
      <p:sp>
        <p:nvSpPr>
          <p:cNvPr id="7" name="6 Arco"/>
          <p:cNvSpPr/>
          <p:nvPr/>
        </p:nvSpPr>
        <p:spPr>
          <a:xfrm>
            <a:off x="6434444" y="3460089"/>
            <a:ext cx="144016" cy="45719"/>
          </a:xfrm>
          <a:prstGeom prst="arc">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p>
        </p:txBody>
      </p:sp>
      <p:sp>
        <p:nvSpPr>
          <p:cNvPr id="8" name="7 Elipse"/>
          <p:cNvSpPr/>
          <p:nvPr/>
        </p:nvSpPr>
        <p:spPr>
          <a:xfrm>
            <a:off x="6434444" y="3068960"/>
            <a:ext cx="144016" cy="1440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9" name="8 Elipse"/>
          <p:cNvSpPr/>
          <p:nvPr/>
        </p:nvSpPr>
        <p:spPr>
          <a:xfrm>
            <a:off x="6658852" y="3080248"/>
            <a:ext cx="144016" cy="1440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10" name="9 Luna"/>
          <p:cNvSpPr/>
          <p:nvPr/>
        </p:nvSpPr>
        <p:spPr>
          <a:xfrm rot="5400000">
            <a:off x="6188554" y="2491176"/>
            <a:ext cx="861583" cy="1015813"/>
          </a:xfrm>
          <a:prstGeom prst="moon">
            <a:avLst>
              <a:gd name="adj" fmla="val 32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11" name="10 Conector recto"/>
          <p:cNvCxnSpPr/>
          <p:nvPr/>
        </p:nvCxnSpPr>
        <p:spPr>
          <a:xfrm flipH="1">
            <a:off x="6802868" y="5085184"/>
            <a:ext cx="10981" cy="358552"/>
          </a:xfrm>
          <a:prstGeom prst="line">
            <a:avLst/>
          </a:prstGeom>
        </p:spPr>
        <p:style>
          <a:lnRef idx="1">
            <a:schemeClr val="accent3"/>
          </a:lnRef>
          <a:fillRef idx="0">
            <a:schemeClr val="accent3"/>
          </a:fillRef>
          <a:effectRef idx="0">
            <a:schemeClr val="accent3"/>
          </a:effectRef>
          <a:fontRef idx="minor">
            <a:schemeClr val="tx1"/>
          </a:fontRef>
        </p:style>
      </p:cxnSp>
      <p:cxnSp>
        <p:nvCxnSpPr>
          <p:cNvPr id="12" name="11 Conector recto"/>
          <p:cNvCxnSpPr/>
          <p:nvPr/>
        </p:nvCxnSpPr>
        <p:spPr>
          <a:xfrm flipH="1">
            <a:off x="6506452" y="5085184"/>
            <a:ext cx="10981" cy="358552"/>
          </a:xfrm>
          <a:prstGeom prst="line">
            <a:avLst/>
          </a:prstGeom>
        </p:spPr>
        <p:style>
          <a:lnRef idx="1">
            <a:schemeClr val="accent3"/>
          </a:lnRef>
          <a:fillRef idx="0">
            <a:schemeClr val="accent3"/>
          </a:fillRef>
          <a:effectRef idx="0">
            <a:schemeClr val="accent3"/>
          </a:effectRef>
          <a:fontRef idx="minor">
            <a:schemeClr val="tx1"/>
          </a:fontRef>
        </p:style>
      </p:cxnSp>
      <p:sp>
        <p:nvSpPr>
          <p:cNvPr id="13" name="12 Elipse"/>
          <p:cNvSpPr/>
          <p:nvPr/>
        </p:nvSpPr>
        <p:spPr>
          <a:xfrm>
            <a:off x="6331314" y="5433721"/>
            <a:ext cx="247146" cy="89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13 Elipse"/>
          <p:cNvSpPr/>
          <p:nvPr/>
        </p:nvSpPr>
        <p:spPr>
          <a:xfrm>
            <a:off x="6679295" y="5433721"/>
            <a:ext cx="247146" cy="89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5" name="14 Esquina doblada"/>
          <p:cNvSpPr/>
          <p:nvPr/>
        </p:nvSpPr>
        <p:spPr>
          <a:xfrm>
            <a:off x="899592" y="620688"/>
            <a:ext cx="3605005" cy="5613313"/>
          </a:xfrm>
          <a:prstGeom prst="foldedCorne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O"/>
          </a:p>
        </p:txBody>
      </p:sp>
      <p:sp>
        <p:nvSpPr>
          <p:cNvPr id="16" name="15 CuadroTexto"/>
          <p:cNvSpPr txBox="1"/>
          <p:nvPr/>
        </p:nvSpPr>
        <p:spPr>
          <a:xfrm>
            <a:off x="1115616" y="878693"/>
            <a:ext cx="2321868" cy="338554"/>
          </a:xfrm>
          <a:prstGeom prst="rect">
            <a:avLst/>
          </a:prstGeom>
          <a:noFill/>
        </p:spPr>
        <p:txBody>
          <a:bodyPr wrap="square" rtlCol="0">
            <a:spAutoFit/>
          </a:bodyPr>
          <a:lstStyle/>
          <a:p>
            <a:r>
              <a:rPr lang="es-CO" sz="1600" dirty="0" smtClean="0"/>
              <a:t>Colombia, 2050</a:t>
            </a:r>
            <a:endParaRPr lang="es-CO" sz="1600" dirty="0"/>
          </a:p>
        </p:txBody>
      </p:sp>
      <p:sp>
        <p:nvSpPr>
          <p:cNvPr id="17" name="16 CuadroTexto"/>
          <p:cNvSpPr txBox="1"/>
          <p:nvPr/>
        </p:nvSpPr>
        <p:spPr>
          <a:xfrm>
            <a:off x="894987" y="1191518"/>
            <a:ext cx="3605005" cy="5693866"/>
          </a:xfrm>
          <a:prstGeom prst="rect">
            <a:avLst/>
          </a:prstGeom>
          <a:noFill/>
        </p:spPr>
        <p:txBody>
          <a:bodyPr wrap="square" rtlCol="0">
            <a:spAutoFit/>
          </a:bodyPr>
          <a:lstStyle/>
          <a:p>
            <a:r>
              <a:rPr lang="es-CO" sz="1400" dirty="0" smtClean="0"/>
              <a:t>Señores(as) ciudadano: Ustedes disfrutan y dañan unos lindos ecosistemas pero deben de saber que en unos años todo lo que tenían se desaparecerá ante los ojos de sus hijos, y no están muy lejos de ello.</a:t>
            </a:r>
          </a:p>
          <a:p>
            <a:r>
              <a:rPr lang="es-CO" sz="1400" dirty="0" smtClean="0"/>
              <a:t>Les diré porque es importante cuidarlo:</a:t>
            </a:r>
          </a:p>
          <a:p>
            <a:r>
              <a:rPr lang="es-CO" sz="1400" dirty="0"/>
              <a:t> Pero también debemos proteger nuestro ambiente porque lo necesitamos. ¡Y mucho! Dependemos de él para existir. Nuestro planeta nos brinda todos los recursos naturales que necesitamos para alimentarnos, construir nuestras viviendas, tener luz, transportarnos, vestirnos, etc. Mira un segundo a tu alrededor... todo lo que ves - papel, lápiz, computadora, goma, etc.- se obtiene, directa o indirectamente, del ambiente, por lo cual es importante que aseguremos su capacidad de continuar proveyéndolos.</a:t>
            </a:r>
          </a:p>
          <a:p>
            <a:r>
              <a:rPr lang="es-CO" sz="1400" dirty="0"/>
              <a:t> </a:t>
            </a:r>
          </a:p>
          <a:p>
            <a:r>
              <a:rPr lang="es-CO" sz="1400" dirty="0"/>
              <a:t> </a:t>
            </a:r>
          </a:p>
          <a:p>
            <a:endParaRPr lang="es-CO" sz="1400" dirty="0" smtClean="0"/>
          </a:p>
          <a:p>
            <a:endParaRPr lang="es-CO" sz="1400" dirty="0" smtClean="0"/>
          </a:p>
        </p:txBody>
      </p:sp>
    </p:spTree>
    <p:extLst>
      <p:ext uri="{BB962C8B-B14F-4D97-AF65-F5344CB8AC3E}">
        <p14:creationId xmlns:p14="http://schemas.microsoft.com/office/powerpoint/2010/main" val="3994859259"/>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Esquina doblada"/>
          <p:cNvSpPr/>
          <p:nvPr/>
        </p:nvSpPr>
        <p:spPr>
          <a:xfrm>
            <a:off x="2123728" y="1052736"/>
            <a:ext cx="4248472" cy="5400600"/>
          </a:xfrm>
          <a:prstGeom prst="foldedCorne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s-CO" sz="1600" dirty="0">
                <a:solidFill>
                  <a:schemeClr val="tx1"/>
                </a:solidFill>
              </a:rPr>
              <a:t>Si destruimos el ambiente estaremos perjudicando a nosotros mismos, a n</a:t>
            </a:r>
            <a:r>
              <a:rPr lang="es-CO" sz="1400" dirty="0">
                <a:solidFill>
                  <a:schemeClr val="tx1"/>
                </a:solidFill>
              </a:rPr>
              <a:t>uestros </a:t>
            </a:r>
            <a:r>
              <a:rPr lang="es-CO" sz="1600" dirty="0">
                <a:solidFill>
                  <a:schemeClr val="tx1"/>
                </a:solidFill>
              </a:rPr>
              <a:t>hijos y a nuestros nietos. Cuidar el mundo es cuidarnos y esa es otra muy buena razón ¿no te parece?</a:t>
            </a:r>
            <a:br>
              <a:rPr lang="es-CO" sz="1600" dirty="0">
                <a:solidFill>
                  <a:schemeClr val="tx1"/>
                </a:solidFill>
              </a:rPr>
            </a:br>
            <a:r>
              <a:rPr lang="es-CO" sz="1600" dirty="0">
                <a:solidFill>
                  <a:schemeClr val="tx1"/>
                </a:solidFill>
              </a:rPr>
              <a:t/>
            </a:r>
            <a:br>
              <a:rPr lang="es-CO" sz="1600" dirty="0">
                <a:solidFill>
                  <a:schemeClr val="tx1"/>
                </a:solidFill>
              </a:rPr>
            </a:br>
            <a:r>
              <a:rPr lang="es-CO" sz="1600" dirty="0">
                <a:solidFill>
                  <a:schemeClr val="tx1"/>
                </a:solidFill>
              </a:rPr>
              <a:t>  El medio ambiente alberga al conjunto de componentes, tanto bióticos como abióticos, que rodean a las especies y que le permiten vivir. Nuestro medio ambiente es nuestro soporte de vida así como todos sus componentes: aire, agua, atmósfera, rocas, vegetales, animales, etc. Ahora bien, el medio ambiente, elemento clave para nuestra supervivencia está siendo afectado peligrosamente por las actividades del hombre.</a:t>
            </a:r>
          </a:p>
          <a:p>
            <a:r>
              <a:rPr lang="es-CO" dirty="0"/>
              <a:t> </a:t>
            </a:r>
          </a:p>
        </p:txBody>
      </p:sp>
      <p:sp>
        <p:nvSpPr>
          <p:cNvPr id="6" name="5 CuadroTexto"/>
          <p:cNvSpPr txBox="1"/>
          <p:nvPr/>
        </p:nvSpPr>
        <p:spPr>
          <a:xfrm>
            <a:off x="4067944" y="5733256"/>
            <a:ext cx="1786066" cy="369332"/>
          </a:xfrm>
          <a:prstGeom prst="rect">
            <a:avLst/>
          </a:prstGeom>
          <a:noFill/>
        </p:spPr>
        <p:txBody>
          <a:bodyPr wrap="none" rtlCol="0">
            <a:spAutoFit/>
          </a:bodyPr>
          <a:lstStyle/>
          <a:p>
            <a:r>
              <a:rPr lang="es-CO" dirty="0" err="1" smtClean="0"/>
              <a:t>Att</a:t>
            </a:r>
            <a:r>
              <a:rPr lang="es-CO" dirty="0" smtClean="0"/>
              <a:t>: el futuro…</a:t>
            </a:r>
            <a:endParaRPr lang="es-CO" dirty="0"/>
          </a:p>
        </p:txBody>
      </p:sp>
    </p:spTree>
    <p:extLst>
      <p:ext uri="{BB962C8B-B14F-4D97-AF65-F5344CB8AC3E}">
        <p14:creationId xmlns:p14="http://schemas.microsoft.com/office/powerpoint/2010/main" val="2079923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4125" y="548680"/>
            <a:ext cx="7024744" cy="1143000"/>
          </a:xfrm>
        </p:spPr>
        <p:txBody>
          <a:bodyPr>
            <a:noAutofit/>
          </a:bodyPr>
          <a:lstStyle/>
          <a:p>
            <a:r>
              <a:rPr lang="es-CO" sz="2400" dirty="0" smtClean="0"/>
              <a:t>Ahora que ya sabes porque es importante.. Te daré unos consejos para que me ayudes a cambiar esto!</a:t>
            </a:r>
            <a:endParaRPr lang="es-CO" sz="2400" dirty="0"/>
          </a:p>
        </p:txBody>
      </p:sp>
      <p:sp>
        <p:nvSpPr>
          <p:cNvPr id="3" name="2 Rectángulo"/>
          <p:cNvSpPr/>
          <p:nvPr/>
        </p:nvSpPr>
        <p:spPr>
          <a:xfrm>
            <a:off x="611560" y="1628800"/>
            <a:ext cx="4572000" cy="3416320"/>
          </a:xfrm>
          <a:prstGeom prst="rect">
            <a:avLst/>
          </a:prstGeom>
        </p:spPr>
        <p:txBody>
          <a:bodyPr>
            <a:spAutoFit/>
          </a:bodyPr>
          <a:lstStyle/>
          <a:p>
            <a:endParaRPr lang="es-CO" dirty="0"/>
          </a:p>
          <a:p>
            <a:r>
              <a:rPr lang="es-CO" dirty="0"/>
              <a:t>Cambia tus focos (bombillas) por unos ahorradores</a:t>
            </a:r>
          </a:p>
          <a:p>
            <a:r>
              <a:rPr lang="es-CO" dirty="0"/>
              <a:t>Apaga las computadoras durante la noche</a:t>
            </a:r>
          </a:p>
          <a:p>
            <a:r>
              <a:rPr lang="es-CO" dirty="0" smtClean="0"/>
              <a:t>No </a:t>
            </a:r>
            <a:r>
              <a:rPr lang="es-CO" dirty="0"/>
              <a:t>pre-calientes el horno</a:t>
            </a:r>
          </a:p>
          <a:p>
            <a:r>
              <a:rPr lang="es-CO" dirty="0"/>
              <a:t>Recicla el vidrio</a:t>
            </a:r>
          </a:p>
          <a:p>
            <a:r>
              <a:rPr lang="es-CO" dirty="0" smtClean="0"/>
              <a:t>Seca </a:t>
            </a:r>
            <a:r>
              <a:rPr lang="es-CO" dirty="0"/>
              <a:t>la ropa colgándola</a:t>
            </a:r>
          </a:p>
          <a:p>
            <a:r>
              <a:rPr lang="es-CO" dirty="0" smtClean="0"/>
              <a:t>Lava </a:t>
            </a:r>
            <a:r>
              <a:rPr lang="es-CO" dirty="0"/>
              <a:t>la ropa solamente en modo frio o tibio, no </a:t>
            </a:r>
            <a:r>
              <a:rPr lang="es-CO" dirty="0" smtClean="0"/>
              <a:t>caliente</a:t>
            </a:r>
          </a:p>
          <a:p>
            <a:r>
              <a:rPr lang="es-CO" dirty="0"/>
              <a:t>Usa menos servilletas de papel</a:t>
            </a:r>
          </a:p>
          <a:p>
            <a:r>
              <a:rPr lang="es-CO" dirty="0" smtClean="0"/>
              <a:t>Recicla </a:t>
            </a:r>
            <a:r>
              <a:rPr lang="es-CO" dirty="0"/>
              <a:t>los </a:t>
            </a:r>
            <a:r>
              <a:rPr lang="es-CO" dirty="0" err="1" smtClean="0"/>
              <a:t>periodicos</a:t>
            </a:r>
            <a:endParaRPr lang="es-CO"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2420888"/>
            <a:ext cx="2000250" cy="2371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93076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885070"/>
            <a:ext cx="4572000" cy="2308324"/>
          </a:xfrm>
          <a:prstGeom prst="rect">
            <a:avLst/>
          </a:prstGeom>
        </p:spPr>
        <p:txBody>
          <a:bodyPr>
            <a:spAutoFit/>
          </a:bodyPr>
          <a:lstStyle/>
          <a:p>
            <a:r>
              <a:rPr lang="es-CO" dirty="0" smtClean="0"/>
              <a:t>Piensa </a:t>
            </a:r>
            <a:r>
              <a:rPr lang="es-CO" dirty="0"/>
              <a:t>dos veces antes de comprar agua embotellada</a:t>
            </a:r>
          </a:p>
          <a:p>
            <a:r>
              <a:rPr lang="es-CO" dirty="0" smtClean="0"/>
              <a:t>Cuando </a:t>
            </a:r>
            <a:r>
              <a:rPr lang="es-CO" dirty="0"/>
              <a:t>te laves los dientes cierra la llave del agua</a:t>
            </a:r>
          </a:p>
          <a:p>
            <a:r>
              <a:rPr lang="es-CO" dirty="0" smtClean="0"/>
              <a:t>Dura </a:t>
            </a:r>
            <a:r>
              <a:rPr lang="es-CO" dirty="0"/>
              <a:t>menos tiempo </a:t>
            </a:r>
            <a:r>
              <a:rPr lang="es-CO" dirty="0" err="1"/>
              <a:t>bañandote</a:t>
            </a:r>
            <a:endParaRPr lang="es-CO" dirty="0"/>
          </a:p>
          <a:p>
            <a:r>
              <a:rPr lang="es-CO" dirty="0"/>
              <a:t>Planta un árbol</a:t>
            </a:r>
          </a:p>
          <a:p>
            <a:r>
              <a:rPr lang="es-CO" dirty="0"/>
              <a:t>Usa el control de velocidad en tu auto</a:t>
            </a:r>
          </a:p>
          <a:p>
            <a:endParaRPr lang="es-CO" dirty="0"/>
          </a:p>
        </p:txBody>
      </p:sp>
      <p:sp>
        <p:nvSpPr>
          <p:cNvPr id="5" name="4 Rectángulo"/>
          <p:cNvSpPr/>
          <p:nvPr/>
        </p:nvSpPr>
        <p:spPr>
          <a:xfrm>
            <a:off x="539552" y="3435965"/>
            <a:ext cx="4572000" cy="2031325"/>
          </a:xfrm>
          <a:prstGeom prst="rect">
            <a:avLst/>
          </a:prstGeom>
        </p:spPr>
        <p:txBody>
          <a:bodyPr>
            <a:spAutoFit/>
          </a:bodyPr>
          <a:lstStyle/>
          <a:p>
            <a:r>
              <a:rPr lang="es-CO" dirty="0"/>
              <a:t>Compra cosas de segunda mano</a:t>
            </a:r>
          </a:p>
          <a:p>
            <a:r>
              <a:rPr lang="es-CO" dirty="0"/>
              <a:t>Compra productos locales</a:t>
            </a:r>
          </a:p>
          <a:p>
            <a:r>
              <a:rPr lang="es-CO" dirty="0" smtClean="0"/>
              <a:t>Haz </a:t>
            </a:r>
            <a:r>
              <a:rPr lang="es-CO" dirty="0"/>
              <a:t>varias cosas a la vez</a:t>
            </a:r>
          </a:p>
          <a:p>
            <a:r>
              <a:rPr lang="es-CO" dirty="0"/>
              <a:t>Apaga las luces</a:t>
            </a:r>
          </a:p>
          <a:p>
            <a:r>
              <a:rPr lang="es-CO" dirty="0"/>
              <a:t>Riega el césped por las mañanas</a:t>
            </a:r>
          </a:p>
          <a:p>
            <a:r>
              <a:rPr lang="es-CO" dirty="0"/>
              <a:t>No uses </a:t>
            </a:r>
            <a:r>
              <a:rPr lang="es-CO" dirty="0" err="1"/>
              <a:t>deshechables</a:t>
            </a:r>
            <a:r>
              <a:rPr lang="es-CO" dirty="0"/>
              <a:t> en tu día de campo</a:t>
            </a:r>
            <a:endParaRPr lang="es-CO"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00234">
            <a:off x="5875074" y="2143041"/>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977701"/>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55576" y="620688"/>
            <a:ext cx="4572000" cy="3970318"/>
          </a:xfrm>
          <a:prstGeom prst="rect">
            <a:avLst/>
          </a:prstGeom>
        </p:spPr>
        <p:txBody>
          <a:bodyPr>
            <a:spAutoFit/>
          </a:bodyPr>
          <a:lstStyle/>
          <a:p>
            <a:r>
              <a:rPr lang="es-CO" dirty="0"/>
              <a:t>Compra cosas de segunda mano</a:t>
            </a:r>
          </a:p>
          <a:p>
            <a:r>
              <a:rPr lang="es-CO" dirty="0"/>
              <a:t>Compra productos locales</a:t>
            </a:r>
          </a:p>
          <a:p>
            <a:r>
              <a:rPr lang="es-CO" dirty="0" smtClean="0"/>
              <a:t>Cómprate </a:t>
            </a:r>
            <a:r>
              <a:rPr lang="es-CO" dirty="0"/>
              <a:t>tu propia taza de café</a:t>
            </a:r>
          </a:p>
          <a:p>
            <a:r>
              <a:rPr lang="es-CO" dirty="0"/>
              <a:t>Haz varias cosas a la vez</a:t>
            </a:r>
          </a:p>
          <a:p>
            <a:r>
              <a:rPr lang="es-CO" dirty="0"/>
              <a:t>Apaga las luces</a:t>
            </a:r>
          </a:p>
          <a:p>
            <a:r>
              <a:rPr lang="es-CO" dirty="0"/>
              <a:t>Riega el césped por las mañanas</a:t>
            </a:r>
          </a:p>
          <a:p>
            <a:r>
              <a:rPr lang="es-CO" dirty="0"/>
              <a:t>No uses </a:t>
            </a:r>
            <a:r>
              <a:rPr lang="es-CO" dirty="0" err="1"/>
              <a:t>deshechables</a:t>
            </a:r>
            <a:r>
              <a:rPr lang="es-CO" dirty="0"/>
              <a:t> en tu día de campo</a:t>
            </a:r>
          </a:p>
          <a:p>
            <a:r>
              <a:rPr lang="es-CO" dirty="0"/>
              <a:t>Recicla teléfonos celulares viejos</a:t>
            </a:r>
          </a:p>
          <a:p>
            <a:r>
              <a:rPr lang="es-CO" dirty="0"/>
              <a:t>Dale mantenimiento a tu coche</a:t>
            </a:r>
          </a:p>
          <a:p>
            <a:r>
              <a:rPr lang="es-CO" dirty="0"/>
              <a:t>Recicla los ganchos viejos de la ropa</a:t>
            </a:r>
          </a:p>
          <a:p>
            <a:r>
              <a:rPr lang="es-CO" dirty="0"/>
              <a:t>Prefiere envases de vidrio en lugar de los de aluminio</a:t>
            </a:r>
          </a:p>
          <a:p>
            <a:r>
              <a:rPr lang="es-CO" dirty="0" smtClean="0"/>
              <a:t>Regala </a:t>
            </a:r>
            <a:r>
              <a:rPr lang="es-CO" dirty="0"/>
              <a:t>las cosas que no quieras</a:t>
            </a:r>
            <a:endParaRPr lang="es-CO"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4464" y="2587666"/>
            <a:ext cx="2762250" cy="1657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208956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Espero que sigas mis consejos!</a:t>
            </a:r>
            <a:endParaRPr lang="es-CO" dirty="0"/>
          </a:p>
        </p:txBody>
      </p:sp>
      <p:sp>
        <p:nvSpPr>
          <p:cNvPr id="3" name="2 Elipse"/>
          <p:cNvSpPr/>
          <p:nvPr/>
        </p:nvSpPr>
        <p:spPr>
          <a:xfrm>
            <a:off x="4211960" y="3140968"/>
            <a:ext cx="720080" cy="780346"/>
          </a:xfrm>
          <a:prstGeom prst="ellipse">
            <a:avLst/>
          </a:prstGeom>
          <a:solidFill>
            <a:srgbClr val="FFCC99"/>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CO"/>
          </a:p>
        </p:txBody>
      </p:sp>
      <p:sp>
        <p:nvSpPr>
          <p:cNvPr id="4" name="3 Triángulo isósceles"/>
          <p:cNvSpPr/>
          <p:nvPr/>
        </p:nvSpPr>
        <p:spPr>
          <a:xfrm>
            <a:off x="4031940" y="3921314"/>
            <a:ext cx="1080120" cy="14519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5" name="4 Conector recto"/>
          <p:cNvCxnSpPr/>
          <p:nvPr/>
        </p:nvCxnSpPr>
        <p:spPr>
          <a:xfrm>
            <a:off x="4644008" y="4297875"/>
            <a:ext cx="576064" cy="787309"/>
          </a:xfrm>
          <a:prstGeom prst="line">
            <a:avLst/>
          </a:prstGeom>
        </p:spPr>
        <p:style>
          <a:lnRef idx="1">
            <a:schemeClr val="accent3"/>
          </a:lnRef>
          <a:fillRef idx="0">
            <a:schemeClr val="accent3"/>
          </a:fillRef>
          <a:effectRef idx="0">
            <a:schemeClr val="accent3"/>
          </a:effectRef>
          <a:fontRef idx="minor">
            <a:schemeClr val="tx1"/>
          </a:fontRef>
        </p:style>
      </p:cxnSp>
      <p:sp>
        <p:nvSpPr>
          <p:cNvPr id="6" name="5 Forma libre"/>
          <p:cNvSpPr/>
          <p:nvPr/>
        </p:nvSpPr>
        <p:spPr>
          <a:xfrm rot="18346547">
            <a:off x="3807695" y="3931380"/>
            <a:ext cx="364526" cy="768008"/>
          </a:xfrm>
          <a:custGeom>
            <a:avLst/>
            <a:gdLst>
              <a:gd name="connsiteX0" fmla="*/ 311150 w 364526"/>
              <a:gd name="connsiteY0" fmla="*/ 768008 h 768008"/>
              <a:gd name="connsiteX1" fmla="*/ 0 w 364526"/>
              <a:gd name="connsiteY1" fmla="*/ 545758 h 768008"/>
              <a:gd name="connsiteX2" fmla="*/ 311150 w 364526"/>
              <a:gd name="connsiteY2" fmla="*/ 69508 h 768008"/>
              <a:gd name="connsiteX3" fmla="*/ 361950 w 364526"/>
              <a:gd name="connsiteY3" fmla="*/ 12358 h 768008"/>
            </a:gdLst>
            <a:ahLst/>
            <a:cxnLst>
              <a:cxn ang="0">
                <a:pos x="connsiteX0" y="connsiteY0"/>
              </a:cxn>
              <a:cxn ang="0">
                <a:pos x="connsiteX1" y="connsiteY1"/>
              </a:cxn>
              <a:cxn ang="0">
                <a:pos x="connsiteX2" y="connsiteY2"/>
              </a:cxn>
              <a:cxn ang="0">
                <a:pos x="connsiteX3" y="connsiteY3"/>
              </a:cxn>
            </a:cxnLst>
            <a:rect l="l" t="t" r="r" b="b"/>
            <a:pathLst>
              <a:path w="364526" h="768008">
                <a:moveTo>
                  <a:pt x="311150" y="768008"/>
                </a:moveTo>
                <a:cubicBezTo>
                  <a:pt x="155575" y="715091"/>
                  <a:pt x="0" y="662175"/>
                  <a:pt x="0" y="545758"/>
                </a:cubicBezTo>
                <a:cubicBezTo>
                  <a:pt x="0" y="429341"/>
                  <a:pt x="250825" y="158408"/>
                  <a:pt x="311150" y="69508"/>
                </a:cubicBezTo>
                <a:cubicBezTo>
                  <a:pt x="371475" y="-19392"/>
                  <a:pt x="366712" y="-3517"/>
                  <a:pt x="361950" y="12358"/>
                </a:cubicBezTo>
              </a:path>
            </a:pathLst>
          </a:custGeom>
        </p:spPr>
        <p:style>
          <a:lnRef idx="1">
            <a:schemeClr val="accent3"/>
          </a:lnRef>
          <a:fillRef idx="0">
            <a:schemeClr val="accent3"/>
          </a:fillRef>
          <a:effectRef idx="0">
            <a:schemeClr val="accent3"/>
          </a:effectRef>
          <a:fontRef idx="minor">
            <a:schemeClr val="tx1"/>
          </a:fontRef>
        </p:style>
        <p:txBody>
          <a:bodyPr rtlCol="0" anchor="ctr"/>
          <a:lstStyle/>
          <a:p>
            <a:pPr algn="ctr"/>
            <a:endParaRPr lang="es-CO"/>
          </a:p>
        </p:txBody>
      </p:sp>
      <p:sp>
        <p:nvSpPr>
          <p:cNvPr id="7" name="6 Arco"/>
          <p:cNvSpPr/>
          <p:nvPr/>
        </p:nvSpPr>
        <p:spPr>
          <a:xfrm rot="8199110">
            <a:off x="4475709" y="3610534"/>
            <a:ext cx="216024" cy="167447"/>
          </a:xfrm>
          <a:prstGeom prst="arc">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p>
        </p:txBody>
      </p:sp>
      <p:sp>
        <p:nvSpPr>
          <p:cNvPr id="8" name="7 Elipse"/>
          <p:cNvSpPr/>
          <p:nvPr/>
        </p:nvSpPr>
        <p:spPr>
          <a:xfrm>
            <a:off x="4387098" y="3356992"/>
            <a:ext cx="144016" cy="1440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9" name="8 Elipse"/>
          <p:cNvSpPr/>
          <p:nvPr/>
        </p:nvSpPr>
        <p:spPr>
          <a:xfrm>
            <a:off x="4611506" y="3368280"/>
            <a:ext cx="144016" cy="1440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10" name="9 Luna"/>
          <p:cNvSpPr/>
          <p:nvPr/>
        </p:nvSpPr>
        <p:spPr>
          <a:xfrm rot="5400000">
            <a:off x="4141208" y="2779208"/>
            <a:ext cx="861583" cy="1015813"/>
          </a:xfrm>
          <a:prstGeom prst="moon">
            <a:avLst>
              <a:gd name="adj" fmla="val 32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11" name="10 Conector recto"/>
          <p:cNvCxnSpPr/>
          <p:nvPr/>
        </p:nvCxnSpPr>
        <p:spPr>
          <a:xfrm flipH="1">
            <a:off x="4755522" y="5373216"/>
            <a:ext cx="10981" cy="358552"/>
          </a:xfrm>
          <a:prstGeom prst="line">
            <a:avLst/>
          </a:prstGeom>
        </p:spPr>
        <p:style>
          <a:lnRef idx="1">
            <a:schemeClr val="accent3"/>
          </a:lnRef>
          <a:fillRef idx="0">
            <a:schemeClr val="accent3"/>
          </a:fillRef>
          <a:effectRef idx="0">
            <a:schemeClr val="accent3"/>
          </a:effectRef>
          <a:fontRef idx="minor">
            <a:schemeClr val="tx1"/>
          </a:fontRef>
        </p:style>
      </p:cxnSp>
      <p:cxnSp>
        <p:nvCxnSpPr>
          <p:cNvPr id="12" name="11 Conector recto"/>
          <p:cNvCxnSpPr/>
          <p:nvPr/>
        </p:nvCxnSpPr>
        <p:spPr>
          <a:xfrm flipH="1">
            <a:off x="4459106" y="5373216"/>
            <a:ext cx="10981" cy="358552"/>
          </a:xfrm>
          <a:prstGeom prst="line">
            <a:avLst/>
          </a:prstGeom>
        </p:spPr>
        <p:style>
          <a:lnRef idx="1">
            <a:schemeClr val="accent3"/>
          </a:lnRef>
          <a:fillRef idx="0">
            <a:schemeClr val="accent3"/>
          </a:fillRef>
          <a:effectRef idx="0">
            <a:schemeClr val="accent3"/>
          </a:effectRef>
          <a:fontRef idx="minor">
            <a:schemeClr val="tx1"/>
          </a:fontRef>
        </p:style>
      </p:cxnSp>
      <p:sp>
        <p:nvSpPr>
          <p:cNvPr id="13" name="12 Elipse"/>
          <p:cNvSpPr/>
          <p:nvPr/>
        </p:nvSpPr>
        <p:spPr>
          <a:xfrm>
            <a:off x="4283968" y="5721753"/>
            <a:ext cx="247146" cy="89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13 Elipse"/>
          <p:cNvSpPr/>
          <p:nvPr/>
        </p:nvSpPr>
        <p:spPr>
          <a:xfrm>
            <a:off x="4631949" y="5721753"/>
            <a:ext cx="247146" cy="89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90307987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378</TotalTime>
  <Words>342</Words>
  <Application>Microsoft Office PowerPoint</Application>
  <PresentationFormat>Presentación en pantalla (4:3)</PresentationFormat>
  <Paragraphs>51</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Austin</vt:lpstr>
      <vt:lpstr>Taller de ejes transversales (ciencias)</vt:lpstr>
      <vt:lpstr>Año: 2050…</vt:lpstr>
      <vt:lpstr>Y ahora es así!..</vt:lpstr>
      <vt:lpstr>¿Y.. Si mando una carta del futuro al pasado?</vt:lpstr>
      <vt:lpstr>Presentación de PowerPoint</vt:lpstr>
      <vt:lpstr>Ahora que ya sabes porque es importante.. Te daré unos consejos para que me ayudes a cambiar esto!</vt:lpstr>
      <vt:lpstr>Presentación de PowerPoint</vt:lpstr>
      <vt:lpstr>Presentación de PowerPoint</vt:lpstr>
      <vt:lpstr>Espero que sigas mis consejos!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michy estrada</dc:creator>
  <cp:lastModifiedBy>michy estrada</cp:lastModifiedBy>
  <cp:revision>12</cp:revision>
  <dcterms:created xsi:type="dcterms:W3CDTF">2013-10-04T21:48:04Z</dcterms:created>
  <dcterms:modified xsi:type="dcterms:W3CDTF">2013-10-05T18:19:41Z</dcterms:modified>
</cp:coreProperties>
</file>